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6"/>
  </p:notesMasterIdLst>
  <p:handoutMasterIdLst>
    <p:handoutMasterId r:id="rId67"/>
  </p:handoutMasterIdLst>
  <p:sldIdLst>
    <p:sldId id="389" r:id="rId2"/>
    <p:sldId id="390" r:id="rId3"/>
    <p:sldId id="45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72" r:id="rId16"/>
    <p:sldId id="403" r:id="rId17"/>
    <p:sldId id="404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19" r:id="rId31"/>
    <p:sldId id="420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50" r:id="rId58"/>
    <p:sldId id="451" r:id="rId59"/>
    <p:sldId id="452" r:id="rId60"/>
    <p:sldId id="454" r:id="rId61"/>
    <p:sldId id="455" r:id="rId62"/>
    <p:sldId id="456" r:id="rId63"/>
    <p:sldId id="457" r:id="rId64"/>
    <p:sldId id="458" r:id="rId6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3192"/>
    <a:srgbClr val="D60093"/>
    <a:srgbClr val="FF3399"/>
    <a:srgbClr val="CC00FF"/>
    <a:srgbClr val="FF7C80"/>
    <a:srgbClr val="F7E9F1"/>
    <a:srgbClr val="C0C0C0"/>
    <a:srgbClr val="CCCC00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 autoAdjust="0"/>
    <p:restoredTop sz="6720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20309444476667E-2"/>
          <c:y val="5.6084046217086993E-2"/>
          <c:w val="0.76977815126301952"/>
          <c:h val="0.728899440466210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35986758600078E-2"/>
                  <c:y val="4.101901135564062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7711868275114287E-2"/>
                  <c:y val="-5.51822103941312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2033.7</c:v>
                </c:pt>
                <c:pt idx="2">
                  <c:v>3198</c:v>
                </c:pt>
                <c:pt idx="3">
                  <c:v>4393.2</c:v>
                </c:pt>
                <c:pt idx="4">
                  <c:v>5739.7</c:v>
                </c:pt>
                <c:pt idx="5">
                  <c:v>7419.7</c:v>
                </c:pt>
                <c:pt idx="6">
                  <c:v>9049.9</c:v>
                </c:pt>
                <c:pt idx="7">
                  <c:v>10634.9</c:v>
                </c:pt>
                <c:pt idx="8">
                  <c:v>12134.2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705028057538347E-2"/>
                  <c:y val="-6.774184181555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793958488388213E-2"/>
                  <c:y val="-5.1708269788205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995.2</c:v>
                </c:pt>
                <c:pt idx="1">
                  <c:v>2135.4</c:v>
                </c:pt>
                <c:pt idx="2">
                  <c:v>3358</c:v>
                </c:pt>
                <c:pt idx="3">
                  <c:v>5052.3999999999996</c:v>
                </c:pt>
                <c:pt idx="4">
                  <c:v>6730.7</c:v>
                </c:pt>
                <c:pt idx="5">
                  <c:v>8535.9</c:v>
                </c:pt>
                <c:pt idx="6">
                  <c:v>10321.6</c:v>
                </c:pt>
                <c:pt idx="7">
                  <c:v>12279.7</c:v>
                </c:pt>
                <c:pt idx="8">
                  <c:v>14175.6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84896"/>
        <c:axId val="146003072"/>
      </c:lineChart>
      <c:catAx>
        <c:axId val="14598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003072"/>
        <c:crosses val="autoZero"/>
        <c:auto val="1"/>
        <c:lblAlgn val="ctr"/>
        <c:lblOffset val="100"/>
        <c:noMultiLvlLbl val="0"/>
      </c:catAx>
      <c:valAx>
        <c:axId val="1460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98489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6714725895746081"/>
          <c:y val="0.48467299929637447"/>
          <c:w val="0.12956815810498312"/>
          <c:h val="0.31925829789956001"/>
        </c:manualLayout>
      </c:layout>
      <c:overlay val="0"/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47E-2"/>
          <c:y val="8.87736455791827E-2"/>
          <c:w val="0.79669416406909943"/>
          <c:h val="0.62382644085329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079E-2"/>
                  <c:y val="0.1078411762707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09E-2"/>
                  <c:y val="9.585882335181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914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57E-2"/>
                  <c:y val="0.10184999981130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462.54300000000001</c:v>
                </c:pt>
                <c:pt idx="1">
                  <c:v>333.19600000000003</c:v>
                </c:pt>
                <c:pt idx="2">
                  <c:v>330.16899999999998</c:v>
                </c:pt>
                <c:pt idx="3">
                  <c:v>380.11599999999999</c:v>
                </c:pt>
                <c:pt idx="4" formatCode="0.000">
                  <c:v>407.09500000000003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803E-2"/>
                  <c:y val="-8.566508483184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0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7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506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74</c:v>
                </c:pt>
                <c:pt idx="1">
                  <c:v>51</c:v>
                </c:pt>
                <c:pt idx="2">
                  <c:v>47</c:v>
                </c:pt>
                <c:pt idx="3">
                  <c:v>51</c:v>
                </c:pt>
                <c:pt idx="4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83392"/>
        <c:axId val="37109760"/>
      </c:lineChart>
      <c:catAx>
        <c:axId val="3708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7109760"/>
        <c:crosses val="autoZero"/>
        <c:auto val="1"/>
        <c:lblAlgn val="ctr"/>
        <c:lblOffset val="100"/>
        <c:noMultiLvlLbl val="0"/>
      </c:catAx>
      <c:valAx>
        <c:axId val="3710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70833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12"/>
          <c:y val="2.9621840875758308E-3"/>
          <c:w val="0.14850435126557754"/>
          <c:h val="0.97967021811157506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11147</c:v>
                </c:pt>
                <c:pt idx="1">
                  <c:v>13850</c:v>
                </c:pt>
                <c:pt idx="2">
                  <c:v>13881</c:v>
                </c:pt>
                <c:pt idx="3">
                  <c:v>14881</c:v>
                </c:pt>
                <c:pt idx="4">
                  <c:v>15952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7214080"/>
        <c:axId val="37215616"/>
        <c:axId val="0"/>
      </c:bar3DChart>
      <c:catAx>
        <c:axId val="372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37215616"/>
        <c:crosses val="autoZero"/>
        <c:auto val="1"/>
        <c:lblAlgn val="ctr"/>
        <c:lblOffset val="15"/>
        <c:noMultiLvlLbl val="0"/>
      </c:catAx>
      <c:valAx>
        <c:axId val="3721561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3721408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55E-2"/>
          <c:w val="0.89035941901157989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9.7653715413506814E-3"/>
                  <c:y val="0.15143205421012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33957198033087E-2"/>
                  <c:y val="0.170864678595604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40036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07088324276135E-2"/>
                  <c:y val="0.2180742318313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38485029544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37E-2"/>
                  <c:y val="0.2267605186725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78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36939</c:v>
                </c:pt>
                <c:pt idx="1">
                  <c:v>36373</c:v>
                </c:pt>
                <c:pt idx="2">
                  <c:v>36991</c:v>
                </c:pt>
                <c:pt idx="3">
                  <c:v>37694</c:v>
                </c:pt>
                <c:pt idx="4">
                  <c:v>38410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36621696"/>
        <c:axId val="36791424"/>
        <c:axId val="0"/>
      </c:bar3DChart>
      <c:catAx>
        <c:axId val="366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36791424"/>
        <c:crosses val="autoZero"/>
        <c:auto val="1"/>
        <c:lblAlgn val="ctr"/>
        <c:lblOffset val="100"/>
        <c:noMultiLvlLbl val="0"/>
      </c:catAx>
      <c:valAx>
        <c:axId val="3679142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66216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7975E-2"/>
          <c:w val="0.90624489435814326"/>
          <c:h val="0.658821677765651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36E-3"/>
                  <c:y val="0.1936211880597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015E-3"/>
                  <c:y val="0.17024863742741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7155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04E-3"/>
                  <c:y val="0.1864286321127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89995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92569359706998E-3"/>
                  <c:y val="0.2097784342044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ожидаемое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7160</c:v>
                </c:pt>
                <c:pt idx="1">
                  <c:v>7425</c:v>
                </c:pt>
                <c:pt idx="2">
                  <c:v>7523</c:v>
                </c:pt>
                <c:pt idx="3">
                  <c:v>7726</c:v>
                </c:pt>
                <c:pt idx="4">
                  <c:v>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36672640"/>
        <c:axId val="36674176"/>
        <c:axId val="0"/>
      </c:bar3DChart>
      <c:catAx>
        <c:axId val="366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36674176"/>
        <c:crosses val="autoZero"/>
        <c:auto val="1"/>
        <c:lblAlgn val="ctr"/>
        <c:lblOffset val="100"/>
        <c:noMultiLvlLbl val="0"/>
      </c:catAx>
      <c:valAx>
        <c:axId val="3667417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3667264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4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47E-2"/>
                  <c:y val="-1.839067587905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49E-2"/>
                  <c:y val="2.452090117207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1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5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577612</c:v>
                </c:pt>
                <c:pt idx="1">
                  <c:v>447330</c:v>
                </c:pt>
                <c:pt idx="2">
                  <c:v>443455</c:v>
                </c:pt>
                <c:pt idx="3">
                  <c:v>498065</c:v>
                </c:pt>
                <c:pt idx="4">
                  <c:v>528781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80839955913918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60629966935437E-2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4033296594983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18E-2"/>
                  <c:y val="-1.82464294090780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103775</c:v>
                </c:pt>
                <c:pt idx="1">
                  <c:v>124536</c:v>
                </c:pt>
                <c:pt idx="2">
                  <c:v>64441</c:v>
                </c:pt>
                <c:pt idx="3">
                  <c:v>64726</c:v>
                </c:pt>
                <c:pt idx="4">
                  <c:v>64596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6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1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39433188957817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1E-2"/>
                  <c:y val="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56E-2"/>
                  <c:y val="9.195096592077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07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750710</c:v>
                </c:pt>
                <c:pt idx="1">
                  <c:v>1058054</c:v>
                </c:pt>
                <c:pt idx="2">
                  <c:v>956051</c:v>
                </c:pt>
                <c:pt idx="3">
                  <c:v>828130</c:v>
                </c:pt>
                <c:pt idx="4">
                  <c:v>813979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36760960"/>
        <c:axId val="38163584"/>
        <c:axId val="0"/>
      </c:bar3DChart>
      <c:catAx>
        <c:axId val="3676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8163584"/>
        <c:crosses val="autoZero"/>
        <c:auto val="1"/>
        <c:lblAlgn val="ctr"/>
        <c:lblOffset val="100"/>
        <c:noMultiLvlLbl val="0"/>
      </c:catAx>
      <c:valAx>
        <c:axId val="3816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60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88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76576"/>
        <c:axId val="38378112"/>
      </c:barChart>
      <c:catAx>
        <c:axId val="3837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38378112"/>
        <c:crosses val="autoZero"/>
        <c:auto val="1"/>
        <c:lblAlgn val="ctr"/>
        <c:lblOffset val="100"/>
        <c:noMultiLvlLbl val="0"/>
      </c:catAx>
      <c:valAx>
        <c:axId val="383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76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"/>
          <c:y val="1.6033572027350496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1341946.8</c:v>
                </c:pt>
                <c:pt idx="1">
                  <c:v>35266.800000000003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09990081182171E-2"/>
          <c:y val="0.77351190776782386"/>
          <c:w val="0.82846838339283624"/>
          <c:h val="0.11959761204983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49610786247469E-2"/>
          <c:y val="0.17022839008092044"/>
          <c:w val="0.91176631926540375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2910795038161734E-3"/>
                  <c:y val="-3.1160990505887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31679387246E-2"/>
                  <c:y val="-2.2257850361348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704351142145E-2"/>
                  <c:y val="-2.6709420433617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852175571072E-2"/>
                  <c:y val="-5.78704109395056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307,2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00624847325972E-2"/>
                  <c:y val="-6.2321981011775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го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851653.4</c:v>
                </c:pt>
                <c:pt idx="1">
                  <c:v>847457.3</c:v>
                </c:pt>
                <c:pt idx="2">
                  <c:v>889900.8</c:v>
                </c:pt>
                <c:pt idx="3">
                  <c:v>815307.2</c:v>
                </c:pt>
                <c:pt idx="4">
                  <c:v>825922.3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605184"/>
        <c:axId val="40610048"/>
        <c:axId val="0"/>
      </c:bar3DChart>
      <c:catAx>
        <c:axId val="406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610048"/>
        <c:crosses val="autoZero"/>
        <c:auto val="1"/>
        <c:lblAlgn val="ctr"/>
        <c:lblOffset val="100"/>
        <c:noMultiLvlLbl val="0"/>
      </c:catAx>
      <c:valAx>
        <c:axId val="4061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6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9976557009264"/>
          <c:y val="0.23631508892174377"/>
          <c:w val="0.83436350140325077"/>
          <c:h val="0.62164074803149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0568366513328268E-2"/>
                  <c:y val="-2.7133737277054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108 921,8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8133158089449E-2"/>
                  <c:y val="-1.69585857981591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141 421,0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585998685670868E-3"/>
                  <c:y val="-3.7308888755950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135 537,0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68366513328268E-2"/>
                  <c:y val="-3.0525454436686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131 677,0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97666447611811E-2"/>
                  <c:y val="-3.7308888755950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135 763,0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108921.8</c:v>
                </c:pt>
                <c:pt idx="1">
                  <c:v>141421</c:v>
                </c:pt>
                <c:pt idx="2">
                  <c:v>135537</c:v>
                </c:pt>
                <c:pt idx="3">
                  <c:v>131677</c:v>
                </c:pt>
                <c:pt idx="4">
                  <c:v>135763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006976"/>
        <c:axId val="41008512"/>
        <c:axId val="0"/>
      </c:bar3DChart>
      <c:catAx>
        <c:axId val="4100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008512"/>
        <c:crosses val="autoZero"/>
        <c:auto val="1"/>
        <c:lblAlgn val="ctr"/>
        <c:lblOffset val="100"/>
        <c:noMultiLvlLbl val="0"/>
      </c:catAx>
      <c:valAx>
        <c:axId val="4100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00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"/>
          <c:w val="0.95416666666666672"/>
          <c:h val="0.85999911585157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416666666666666E-2"/>
                  <c:y val="-0.30113291564018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498359580052112E-3"/>
                  <c:y val="-0.32154870653104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34E-2"/>
                  <c:y val="-0.33686054969918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916666666666741E-2"/>
                  <c:y val="-0.39300397464905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49999999999999E-2"/>
                  <c:y val="-0.3521723928673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2016г.</c:v>
                </c:pt>
                <c:pt idx="1">
                  <c:v>План 2017 г.</c:v>
                </c:pt>
                <c:pt idx="2">
                  <c:v>План 2018 г.</c:v>
                </c:pt>
                <c:pt idx="3">
                  <c:v>План 2019 г.</c:v>
                </c:pt>
                <c:pt idx="4">
                  <c:v>План 2020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34560</c:v>
                </c:pt>
                <c:pt idx="1">
                  <c:v>35994.9</c:v>
                </c:pt>
                <c:pt idx="2">
                  <c:v>38428</c:v>
                </c:pt>
                <c:pt idx="3">
                  <c:v>44087</c:v>
                </c:pt>
                <c:pt idx="4">
                  <c:v>36969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31104"/>
        <c:axId val="41232640"/>
        <c:axId val="0"/>
      </c:bar3DChart>
      <c:catAx>
        <c:axId val="4123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232640"/>
        <c:crosses val="autoZero"/>
        <c:auto val="1"/>
        <c:lblAlgn val="ctr"/>
        <c:lblOffset val="100"/>
        <c:noMultiLvlLbl val="0"/>
      </c:catAx>
      <c:valAx>
        <c:axId val="41232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12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15682821461082E-2"/>
          <c:y val="4.1811639327788128E-2"/>
          <c:w val="0.74510781782746327"/>
          <c:h val="0.7703540380652080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2.3619647420127922E-3"/>
                  <c:y val="2.03694112234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8500573348992969E-2"/>
                  <c:y val="-5.1668750420532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71.400000000000006</c:v>
                </c:pt>
                <c:pt idx="1">
                  <c:v>155.69999999999999</c:v>
                </c:pt>
                <c:pt idx="2">
                  <c:v>236.8</c:v>
                </c:pt>
                <c:pt idx="3">
                  <c:v>312.10000000000002</c:v>
                </c:pt>
                <c:pt idx="4">
                  <c:v>382.9</c:v>
                </c:pt>
                <c:pt idx="5">
                  <c:v>460.8</c:v>
                </c:pt>
                <c:pt idx="6">
                  <c:v>539.1</c:v>
                </c:pt>
                <c:pt idx="7">
                  <c:v>617.20000000000005</c:v>
                </c:pt>
                <c:pt idx="8">
                  <c:v>691.1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7948928293681649E-2"/>
                  <c:y val="-4.5210156617965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80.400000000000006</c:v>
                </c:pt>
                <c:pt idx="1">
                  <c:v>160.4</c:v>
                </c:pt>
                <c:pt idx="2">
                  <c:v>247.8</c:v>
                </c:pt>
                <c:pt idx="3">
                  <c:v>327.7</c:v>
                </c:pt>
                <c:pt idx="4">
                  <c:v>413.5</c:v>
                </c:pt>
                <c:pt idx="5">
                  <c:v>671.7</c:v>
                </c:pt>
                <c:pt idx="6">
                  <c:v>783.6</c:v>
                </c:pt>
                <c:pt idx="7">
                  <c:v>895.5</c:v>
                </c:pt>
                <c:pt idx="8" formatCode="0.0">
                  <c:v>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59680"/>
        <c:axId val="152777856"/>
      </c:lineChart>
      <c:catAx>
        <c:axId val="15275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77856"/>
        <c:crosses val="autoZero"/>
        <c:auto val="1"/>
        <c:lblAlgn val="ctr"/>
        <c:lblOffset val="100"/>
        <c:noMultiLvlLbl val="0"/>
      </c:catAx>
      <c:valAx>
        <c:axId val="15277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5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5870280286305"/>
          <c:y val="0.54785422902932535"/>
          <c:w val="0.14971711972479249"/>
          <c:h val="0.2247371575302274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solidFill>
        <a:srgbClr val="FF3399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3973655116573E-2"/>
          <c:y val="7.7359649273389661E-2"/>
          <c:w val="0.98116026344883422"/>
          <c:h val="0.78334591281340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5414329905499234E-2"/>
                  <c:y val="-0.11252312621583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215 411,0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254066456664966E-3"/>
                  <c:y val="-0.11252312621583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214 092,7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88923259832737E-2"/>
                  <c:y val="-7.0326953884899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281 648,7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7621993699949E-2"/>
                  <c:y val="-0.105490430827349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253 943,8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701626582665986E-2"/>
                  <c:y val="-7.73596492733896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249 327,0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215411</c:v>
                </c:pt>
                <c:pt idx="1">
                  <c:v>214092.7</c:v>
                </c:pt>
                <c:pt idx="2">
                  <c:v>281648.7</c:v>
                </c:pt>
                <c:pt idx="3">
                  <c:v>253943.8</c:v>
                </c:pt>
                <c:pt idx="4" formatCode="0.0">
                  <c:v>249327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730048"/>
        <c:axId val="41738624"/>
        <c:axId val="0"/>
      </c:bar3DChart>
      <c:catAx>
        <c:axId val="4173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738624"/>
        <c:crosses val="autoZero"/>
        <c:auto val="1"/>
        <c:lblAlgn val="ctr"/>
        <c:lblOffset val="100"/>
        <c:noMultiLvlLbl val="0"/>
      </c:catAx>
      <c:valAx>
        <c:axId val="41738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173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0449711341653"/>
          <c:y val="0.21277958015194659"/>
          <c:w val="0.78564930266544353"/>
          <c:h val="0.695753033954297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11 488,1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16734341555293"/>
                  <c:y val="-9.72573387533751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28 059,1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927140305862492"/>
                  <c:y val="-0.1337804943850281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30 990,2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11488.1</c:v>
                </c:pt>
                <c:pt idx="1">
                  <c:v>28059.1</c:v>
                </c:pt>
                <c:pt idx="2">
                  <c:v>30990.2</c:v>
                </c:pt>
                <c:pt idx="3" formatCode="#,##0.00">
                  <c:v>11773.9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96055852551223"/>
          <c:y val="1.339513612411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328419252851"/>
          <c:y val="0.13697089212309743"/>
          <c:w val="0.87743169779629004"/>
          <c:h val="0.682478845529118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735522140052071E-2"/>
                  <c:y val="-0.31925074429142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69168160059509E-2"/>
                  <c:y val="-0.2634376771076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018761200446334E-3"/>
                  <c:y val="-0.109393611680277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35522140052071E-2"/>
                  <c:y val="-9.376595286880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269168160059509E-2"/>
                  <c:y val="-8.037081674469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031552"/>
        <c:axId val="43033344"/>
        <c:axId val="0"/>
      </c:bar3DChart>
      <c:catAx>
        <c:axId val="4303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43033344"/>
        <c:crosses val="autoZero"/>
        <c:auto val="1"/>
        <c:lblAlgn val="ctr"/>
        <c:lblOffset val="100"/>
        <c:noMultiLvlLbl val="0"/>
      </c:catAx>
      <c:valAx>
        <c:axId val="4303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430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67"/>
          <c:h val="0.6532655512277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Lbl>
              <c:idx val="0"/>
              <c:layout>
                <c:manualLayout>
                  <c:x val="9.7982952766430369E-3"/>
                  <c:y val="-2.86849952219052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2.34695415451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5.2154536767100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0.10430907353420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9.909361985749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697442914964555E-2"/>
                  <c:y val="-0.11213225404926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652460638691974E-3"/>
                  <c:y val="-0.1225631614026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>
                  <c:v>1476.2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699392"/>
        <c:axId val="42934656"/>
        <c:axId val="0"/>
      </c:bar3DChart>
      <c:catAx>
        <c:axId val="426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934656"/>
        <c:crosses val="autoZero"/>
        <c:auto val="1"/>
        <c:lblAlgn val="ctr"/>
        <c:lblOffset val="100"/>
        <c:noMultiLvlLbl val="0"/>
      </c:catAx>
      <c:valAx>
        <c:axId val="4293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6993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3085789296692836"/>
          <c:w val="0.97479673396288424"/>
          <c:h val="0.124844061096643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E-2"/>
          <c:w val="0.58350412992767076"/>
          <c:h val="0.85829808850979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80889364886647E-3"/>
                  <c:y val="4.2978744501709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630</c:v>
                </c:pt>
                <c:pt idx="1">
                  <c:v>409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526963121628692E-3"/>
                  <c:y val="-2.344322236136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032966708409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653</c:v>
                </c:pt>
                <c:pt idx="1">
                  <c:v>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52844928"/>
        <c:axId val="152876544"/>
        <c:axId val="0"/>
      </c:bar3DChart>
      <c:catAx>
        <c:axId val="15284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7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876544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844928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64"/>
          <c:w val="0.1708794863142657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01920"/>
        <c:axId val="155635712"/>
      </c:barChart>
      <c:catAx>
        <c:axId val="15560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55635712"/>
        <c:crosses val="autoZero"/>
        <c:auto val="1"/>
        <c:lblAlgn val="ctr"/>
        <c:lblOffset val="100"/>
        <c:noMultiLvlLbl val="0"/>
      </c:catAx>
      <c:valAx>
        <c:axId val="15563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601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0218494241381"/>
          <c:y val="6.5703408685584649E-2"/>
          <c:w val="0.7483666166722216"/>
          <c:h val="0.80572114794262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0.34685960819168238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340110358108362"/>
                  <c:y val="-5.0763730930481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4397752101618336"/>
                  <c:y val="-7.39702167595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1463947.3</c:v>
                </c:pt>
                <c:pt idx="1">
                  <c:v>1390920.6</c:v>
                </c:pt>
                <c:pt idx="2">
                  <c:v>1407355.6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42328653297781732"/>
                  <c:y val="-5.0765558212830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9977039588193902"/>
                  <c:y val="-2.7557245101421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1152881161352445"/>
                  <c:y val="-7.39702167595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1516527.4</c:v>
                </c:pt>
                <c:pt idx="1">
                  <c:v>1512103</c:v>
                </c:pt>
                <c:pt idx="2">
                  <c:v>1520500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62023201125800842"/>
                  <c:y val="-4.6412971658119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5268118357219567"/>
                  <c:y val="-8.70151854472310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614996481872384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1654964.3</c:v>
                </c:pt>
                <c:pt idx="1">
                  <c:v>1547523.7</c:v>
                </c:pt>
                <c:pt idx="2">
                  <c:v>1553225.8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4671360"/>
        <c:axId val="154697728"/>
      </c:barChart>
      <c:catAx>
        <c:axId val="15467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697728"/>
        <c:crosses val="autoZero"/>
        <c:auto val="1"/>
        <c:lblAlgn val="ctr"/>
        <c:lblOffset val="100"/>
        <c:noMultiLvlLbl val="0"/>
      </c:catAx>
      <c:valAx>
        <c:axId val="154697728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46713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83456467799875"/>
          <c:y val="5.4100165771054677E-2"/>
          <c:w val="0.69603423693663669"/>
          <c:h val="0.80572114794262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0.29790185349775949"/>
                  <c:y val="4.2060385103409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594114542828575"/>
                  <c:y val="2.9008107286324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082407510276635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1480545.8</c:v>
                </c:pt>
                <c:pt idx="1">
                  <c:v>1390920.6</c:v>
                </c:pt>
                <c:pt idx="2">
                  <c:v>1407355.6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122953931044698"/>
                  <c:y val="3.7709625831048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2983117616561125"/>
                  <c:y val="-4.0611350200854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471637410658075"/>
                  <c:y val="2.3204658546711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1523301.4</c:v>
                </c:pt>
                <c:pt idx="1">
                  <c:v>1512103</c:v>
                </c:pt>
                <c:pt idx="2">
                  <c:v>1520500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857825982298263"/>
                  <c:y val="-5.5116317485191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4371736473725134"/>
                  <c:y val="-4.4963936755565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626719716327815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1675422.7</c:v>
                </c:pt>
                <c:pt idx="1">
                  <c:v>1553527.6</c:v>
                </c:pt>
                <c:pt idx="2">
                  <c:v>1562328.5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5925120"/>
        <c:axId val="155939200"/>
      </c:barChart>
      <c:catAx>
        <c:axId val="15592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5939200"/>
        <c:crosses val="autoZero"/>
        <c:auto val="1"/>
        <c:lblAlgn val="ctr"/>
        <c:lblOffset val="100"/>
        <c:noMultiLvlLbl val="0"/>
      </c:catAx>
      <c:valAx>
        <c:axId val="155939200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5925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51E-2"/>
          <c:y val="5.5077411645967952E-2"/>
          <c:w val="0.60383141343443225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63E-2"/>
                  <c:y val="1.16306543324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- 74,4%</c:v>
                </c:pt>
                <c:pt idx="1">
                  <c:v>Налоги на совокупный доход - 8,5%</c:v>
                </c:pt>
                <c:pt idx="2">
                  <c:v>Земельный налог - 8,4%</c:v>
                </c:pt>
                <c:pt idx="3">
                  <c:v>Акцизы - 3,9%</c:v>
                </c:pt>
                <c:pt idx="4">
                  <c:v>Налог на имущество физических лиц - 3,1%</c:v>
                </c:pt>
                <c:pt idx="5">
                  <c:v>Госпошлина - 1,7%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8.5</c:v>
                </c:pt>
                <c:pt idx="2">
                  <c:v>8.4</c:v>
                </c:pt>
                <c:pt idx="3">
                  <c:v>3.9</c:v>
                </c:pt>
                <c:pt idx="4">
                  <c:v>3.1</c:v>
                </c:pt>
                <c:pt idx="5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79"/>
          <c:y val="5.7738238953258997E-2"/>
          <c:w val="0.33576771653543308"/>
          <c:h val="0.914213344578332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033124237362988E-2"/>
                  <c:y val="-5.05936802331384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62,4 %</c:v>
                </c:pt>
                <c:pt idx="1">
                  <c:v>Доходы от продажи имущества 27,4 %</c:v>
                </c:pt>
                <c:pt idx="2">
                  <c:v>Штрафы 5,9 %</c:v>
                </c:pt>
                <c:pt idx="3">
                  <c:v>Платежи при пользовании природными ресурсами 3,8%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62.4</c:v>
                </c:pt>
                <c:pt idx="1">
                  <c:v>27.4</c:v>
                </c:pt>
                <c:pt idx="2">
                  <c:v>5.9</c:v>
                </c:pt>
                <c:pt idx="3">
                  <c:v>3.8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51"/>
          <c:y val="1.4415886199744685E-2"/>
          <c:w val="0.33017001378931754"/>
          <c:h val="0.976084564320894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462542.5</c:v>
                </c:pt>
                <c:pt idx="1">
                  <c:v>333196</c:v>
                </c:pt>
                <c:pt idx="2">
                  <c:v>330169</c:v>
                </c:pt>
                <c:pt idx="3">
                  <c:v>380116</c:v>
                </c:pt>
                <c:pt idx="4">
                  <c:v>407095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7035392"/>
        <c:axId val="37037184"/>
        <c:axId val="0"/>
      </c:bar3DChart>
      <c:catAx>
        <c:axId val="370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37037184"/>
        <c:crosses val="autoZero"/>
        <c:auto val="1"/>
        <c:lblAlgn val="ctr"/>
        <c:lblOffset val="15"/>
        <c:noMultiLvlLbl val="0"/>
      </c:catAx>
      <c:valAx>
        <c:axId val="370371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7035392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dirty="0">
            <a:solidFill>
              <a:schemeClr val="tx2">
                <a:lumMod val="75000"/>
              </a:schemeClr>
            </a:solidFill>
          </a:endParaRP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1205" custLinFactNeighborY="1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90462" custLinFactNeighborY="2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24894" custScaleY="26560" custLinFactX="7044" custLinFactNeighborX="100000" custLinFactNeighborY="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25BDD-016B-4894-A79E-0D553578F7E7}" type="presOf" srcId="{9FB3EF13-6471-457B-B469-0E0792C83EA8}" destId="{DD7F322A-778E-412E-AD06-CFF69F88E200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2710AE55-B853-4128-B048-AACB7602CC8A}" type="presOf" srcId="{A85734B7-5787-4D5F-8E59-8BC285AB70AC}" destId="{69B0FF53-105E-4DA2-BDCC-4D26CC03D5F9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FE61FDFF-3836-41A3-9E9A-9EF6AD1BB349}" type="presOf" srcId="{95490D50-4EAD-4315-8869-231D1218A815}" destId="{332B9938-3F0A-4D2F-8536-B152D87C9DF2}" srcOrd="0" destOrd="0" presId="urn:microsoft.com/office/officeart/2005/8/layout/vList5"/>
    <dgm:cxn modelId="{6DC79799-5646-4D59-A532-3FC406D7D5E4}" type="presOf" srcId="{B1DD4913-82E5-4CA3-8A01-DB8390031673}" destId="{9ACEE274-9A7E-4EF9-AFD8-06C88FDEB18D}" srcOrd="0" destOrd="0" presId="urn:microsoft.com/office/officeart/2005/8/layout/vList5"/>
    <dgm:cxn modelId="{6A2BE068-FD69-4C91-A713-5771B1B581AD}" type="presParOf" srcId="{69B0FF53-105E-4DA2-BDCC-4D26CC03D5F9}" destId="{A7AC80D2-6EBA-4D02-B9A7-C35DE5E1C549}" srcOrd="0" destOrd="0" presId="urn:microsoft.com/office/officeart/2005/8/layout/vList5"/>
    <dgm:cxn modelId="{92464312-6E4D-4E47-9E81-6CE6DB0C5F53}" type="presParOf" srcId="{A7AC80D2-6EBA-4D02-B9A7-C35DE5E1C549}" destId="{DD7F322A-778E-412E-AD06-CFF69F88E200}" srcOrd="0" destOrd="0" presId="urn:microsoft.com/office/officeart/2005/8/layout/vList5"/>
    <dgm:cxn modelId="{32710492-4CD0-48D8-8978-767952FFFE7E}" type="presParOf" srcId="{69B0FF53-105E-4DA2-BDCC-4D26CC03D5F9}" destId="{19C475AB-0EE5-4388-9FBB-F77DB4010360}" srcOrd="1" destOrd="0" presId="urn:microsoft.com/office/officeart/2005/8/layout/vList5"/>
    <dgm:cxn modelId="{378633C2-893B-48D5-AC4C-1A61CF300F9A}" type="presParOf" srcId="{69B0FF53-105E-4DA2-BDCC-4D26CC03D5F9}" destId="{A9D15CCF-4C5C-40A1-8DE0-E37750DBA06C}" srcOrd="2" destOrd="0" presId="urn:microsoft.com/office/officeart/2005/8/layout/vList5"/>
    <dgm:cxn modelId="{9D9B4BCC-FCDE-431D-B874-C0723DB1AB38}" type="presParOf" srcId="{A9D15CCF-4C5C-40A1-8DE0-E37750DBA06C}" destId="{9ACEE274-9A7E-4EF9-AFD8-06C88FDEB18D}" srcOrd="0" destOrd="0" presId="urn:microsoft.com/office/officeart/2005/8/layout/vList5"/>
    <dgm:cxn modelId="{F33831F5-C8BA-4C3D-875D-356A27992E3B}" type="presParOf" srcId="{69B0FF53-105E-4DA2-BDCC-4D26CC03D5F9}" destId="{C858C23F-D953-4321-93A7-6071A0CD6BA6}" srcOrd="3" destOrd="0" presId="urn:microsoft.com/office/officeart/2005/8/layout/vList5"/>
    <dgm:cxn modelId="{8000DF81-68EF-40B3-9A9A-3B0FC9D95108}" type="presParOf" srcId="{69B0FF53-105E-4DA2-BDCC-4D26CC03D5F9}" destId="{CAD4887D-2FF0-4291-8CFD-3F3A9934A139}" srcOrd="4" destOrd="0" presId="urn:microsoft.com/office/officeart/2005/8/layout/vList5"/>
    <dgm:cxn modelId="{7FE05E09-0983-4B3B-B7F9-AC81AD819498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Y="6104" custLinFactNeighborX="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 custLinFactNeighborX="194" custLinFactNeighborY="-64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A8356-A6AE-4986-A841-4F5A84A45D20}" type="presOf" srcId="{5225916B-50DC-4EF0-9BBA-95C4EAF1084F}" destId="{9837CEA0-E20C-4E2B-AE1E-26DCD2691399}" srcOrd="0" destOrd="0" presId="urn:microsoft.com/office/officeart/2005/8/layout/vList2"/>
    <dgm:cxn modelId="{F75567FC-989B-4A9D-9EC9-8ADBCF1A5EA7}" type="presOf" srcId="{DF658348-F3FD-48A1-8D16-D1300195B9D5}" destId="{F068613E-EC71-4213-8824-85046718EC95}" srcOrd="0" destOrd="0" presId="urn:microsoft.com/office/officeart/2005/8/layout/vList2"/>
    <dgm:cxn modelId="{8CD7D079-484F-4CB6-B878-2A77B7C5F314}" type="presOf" srcId="{FBFF9035-2237-4772-9A6E-2F0090E91366}" destId="{A1C2D210-C735-4685-AEBC-0D934E0C7B99}" srcOrd="0" destOrd="0" presId="urn:microsoft.com/office/officeart/2005/8/layout/vList2"/>
    <dgm:cxn modelId="{134B2DF7-D2FA-4455-AF28-754C1E5CF527}" type="presOf" srcId="{6D43328E-6309-44AB-BBE7-EB03175DC5AC}" destId="{D6C0C436-8CC5-45F5-BE31-CBE88426210A}" srcOrd="0" destOrd="0" presId="urn:microsoft.com/office/officeart/2005/8/layout/vList2"/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17B4363C-7BD0-4BD8-803B-6107AF74D7FA}" type="presOf" srcId="{DEE13CFA-C6FC-4647-99F4-8A1D483D2312}" destId="{A5A9BAFA-A707-4DF0-B7D6-C3ABE1159A63}" srcOrd="0" destOrd="0" presId="urn:microsoft.com/office/officeart/2005/8/layout/vList2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764157ED-8E58-4F44-B713-D99836E66A0E}" type="presOf" srcId="{7054CF62-0B3B-4BB4-B1E1-83F798237A91}" destId="{1B6A543F-50E3-428E-8534-F6F38FDDAD25}" srcOrd="0" destOrd="0" presId="urn:microsoft.com/office/officeart/2005/8/layout/vList2"/>
    <dgm:cxn modelId="{30554F63-57DE-4A2E-9CAE-5F9D1C7CA079}" type="presOf" srcId="{AE5FFE47-3F36-4BB9-8C20-1E3C9AAC06D2}" destId="{1DA50EFB-3DDA-40B8-A1D5-B1992807FB8A}" srcOrd="0" destOrd="0" presId="urn:microsoft.com/office/officeart/2005/8/layout/vList2"/>
    <dgm:cxn modelId="{89303660-C5F2-4B6E-9515-9405CA230A6A}" type="presOf" srcId="{72FBCF66-3610-4B35-A9DD-BB1BFB4489C5}" destId="{75463B74-F6DA-44F5-A23F-45A59B559003}" srcOrd="0" destOrd="0" presId="urn:microsoft.com/office/officeart/2005/8/layout/vList2"/>
    <dgm:cxn modelId="{E2ED33D3-FE46-4BBE-85EF-ACB8DC3820FB}" type="presParOf" srcId="{A5A9BAFA-A707-4DF0-B7D6-C3ABE1159A63}" destId="{F068613E-EC71-4213-8824-85046718EC95}" srcOrd="0" destOrd="0" presId="urn:microsoft.com/office/officeart/2005/8/layout/vList2"/>
    <dgm:cxn modelId="{CB12A432-A11E-40E9-AC25-FE175FCBE1E3}" type="presParOf" srcId="{A5A9BAFA-A707-4DF0-B7D6-C3ABE1159A63}" destId="{D140A2C0-7D95-486A-A238-AC04D10FE296}" srcOrd="1" destOrd="0" presId="urn:microsoft.com/office/officeart/2005/8/layout/vList2"/>
    <dgm:cxn modelId="{680F95EF-4204-4958-8FD0-5B0DBA7192F4}" type="presParOf" srcId="{A5A9BAFA-A707-4DF0-B7D6-C3ABE1159A63}" destId="{1B6A543F-50E3-428E-8534-F6F38FDDAD25}" srcOrd="2" destOrd="0" presId="urn:microsoft.com/office/officeart/2005/8/layout/vList2"/>
    <dgm:cxn modelId="{279929DC-2247-4CFE-882E-382E3FA1E2C9}" type="presParOf" srcId="{A5A9BAFA-A707-4DF0-B7D6-C3ABE1159A63}" destId="{08F5D06F-2D80-46E0-AE58-C7E71AB25238}" srcOrd="3" destOrd="0" presId="urn:microsoft.com/office/officeart/2005/8/layout/vList2"/>
    <dgm:cxn modelId="{C1B5C2D6-96DA-4D4D-AE2B-28561CFA222B}" type="presParOf" srcId="{A5A9BAFA-A707-4DF0-B7D6-C3ABE1159A63}" destId="{1DA50EFB-3DDA-40B8-A1D5-B1992807FB8A}" srcOrd="4" destOrd="0" presId="urn:microsoft.com/office/officeart/2005/8/layout/vList2"/>
    <dgm:cxn modelId="{D25A27D3-2E16-4DE8-9010-91FBDA534FCF}" type="presParOf" srcId="{A5A9BAFA-A707-4DF0-B7D6-C3ABE1159A63}" destId="{2B96F14A-A5D5-4A32-BFA2-7FC7C5C9AE39}" srcOrd="5" destOrd="0" presId="urn:microsoft.com/office/officeart/2005/8/layout/vList2"/>
    <dgm:cxn modelId="{B029F112-FB51-4E33-9117-D14AD8A2B11C}" type="presParOf" srcId="{A5A9BAFA-A707-4DF0-B7D6-C3ABE1159A63}" destId="{9837CEA0-E20C-4E2B-AE1E-26DCD2691399}" srcOrd="6" destOrd="0" presId="urn:microsoft.com/office/officeart/2005/8/layout/vList2"/>
    <dgm:cxn modelId="{1CBBF658-8394-4B0F-89B0-E8A624A54580}" type="presParOf" srcId="{A5A9BAFA-A707-4DF0-B7D6-C3ABE1159A63}" destId="{53751D14-8E64-4C9B-B379-0EEF7AC27994}" srcOrd="7" destOrd="0" presId="urn:microsoft.com/office/officeart/2005/8/layout/vList2"/>
    <dgm:cxn modelId="{79F34921-D94F-4ED2-AA15-77C3FA8F40E3}" type="presParOf" srcId="{A5A9BAFA-A707-4DF0-B7D6-C3ABE1159A63}" destId="{A1C2D210-C735-4685-AEBC-0D934E0C7B99}" srcOrd="8" destOrd="0" presId="urn:microsoft.com/office/officeart/2005/8/layout/vList2"/>
    <dgm:cxn modelId="{BFBFBF25-152E-4967-AB20-33ACDA2E36B7}" type="presParOf" srcId="{A5A9BAFA-A707-4DF0-B7D6-C3ABE1159A63}" destId="{4F0A56C0-C542-4DC1-9BCB-589F557617C5}" srcOrd="9" destOrd="0" presId="urn:microsoft.com/office/officeart/2005/8/layout/vList2"/>
    <dgm:cxn modelId="{78AE6D70-D363-45FB-9FE3-4438DEB3D066}" type="presParOf" srcId="{A5A9BAFA-A707-4DF0-B7D6-C3ABE1159A63}" destId="{75463B74-F6DA-44F5-A23F-45A59B559003}" srcOrd="10" destOrd="0" presId="urn:microsoft.com/office/officeart/2005/8/layout/vList2"/>
    <dgm:cxn modelId="{05A0E4C8-9B48-4A2B-B4F0-EBA5BC4566A7}" type="presParOf" srcId="{A5A9BAFA-A707-4DF0-B7D6-C3ABE1159A63}" destId="{0A47B879-C6EF-4054-B996-1E0146FFE1FB}" srcOrd="11" destOrd="0" presId="urn:microsoft.com/office/officeart/2005/8/layout/vList2"/>
    <dgm:cxn modelId="{B603C664-22BA-46B9-ADE1-C4A0FC5803B5}" type="presParOf" srcId="{A5A9BAFA-A707-4DF0-B7D6-C3ABE1159A63}" destId="{D6C0C436-8CC5-45F5-BE31-CBE8842621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0892DD68-57C2-425B-B55E-E4E9BAE51191}" type="presOf" srcId="{D500752C-15E7-4FA8-AAFE-AAE1FF021EB8}" destId="{0B5BED9C-BD02-46E0-AAD2-45DFC4E1F493}" srcOrd="0" destOrd="0" presId="urn:microsoft.com/office/officeart/2005/8/layout/vList2"/>
    <dgm:cxn modelId="{D6118356-66E2-4F47-93E8-14E6AAA6BFC0}" type="presOf" srcId="{A5084ADA-1D9A-4EF1-BE80-A0E13F9ACA81}" destId="{0750DEC2-83F9-472B-907C-A18B82D5D759}" srcOrd="0" destOrd="0" presId="urn:microsoft.com/office/officeart/2005/8/layout/vList2"/>
    <dgm:cxn modelId="{6A302D6A-CAF6-45F4-941D-0E3F07E345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9F2E46F-DEA5-4196-B10A-F81FECE6F1A5}" type="presOf" srcId="{D500752C-15E7-4FA8-AAFE-AAE1FF021EB8}" destId="{0B5BED9C-BD02-46E0-AAD2-45DFC4E1F493}" srcOrd="0" destOrd="0" presId="urn:microsoft.com/office/officeart/2005/8/layout/vList2"/>
    <dgm:cxn modelId="{48B9D7D8-024C-4752-9E03-0F291691CC15}" type="presOf" srcId="{A5084ADA-1D9A-4EF1-BE80-A0E13F9ACA81}" destId="{0750DEC2-83F9-472B-907C-A18B82D5D759}" srcOrd="0" destOrd="0" presId="urn:microsoft.com/office/officeart/2005/8/layout/vList2"/>
    <dgm:cxn modelId="{154C57F5-386C-44B6-A0D8-11827051ACE4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823AF308-C583-44F8-BFD5-3B48AB1F6C94}" type="presOf" srcId="{B8E317C9-700F-4EC5-BF8B-04DC95CD755A}" destId="{98A79825-35D1-4358-BC6B-346D136CB426}" srcOrd="0" destOrd="0" presId="urn:microsoft.com/office/officeart/2005/8/layout/vList2"/>
    <dgm:cxn modelId="{DF97909A-9AC9-40FF-87EC-C1BC16A1FF2C}" type="presOf" srcId="{BF9C0867-C117-4537-B102-846BA0E23961}" destId="{A4293B3D-8D94-4A45-9D44-9A3D436DE592}" srcOrd="0" destOrd="0" presId="urn:microsoft.com/office/officeart/2005/8/layout/vList2"/>
    <dgm:cxn modelId="{DF4A7D82-0CF3-461D-A093-DECA93EF41DD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86A43-564F-46BC-8841-01ECF77B74CF}" type="presOf" srcId="{B8E317C9-700F-4EC5-BF8B-04DC95CD755A}" destId="{98A79825-35D1-4358-BC6B-346D136CB426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6BF18D43-7D28-421B-9EB1-6B01FC08B1AB}" type="presOf" srcId="{BF9C0867-C117-4537-B102-846BA0E23961}" destId="{A4293B3D-8D94-4A45-9D44-9A3D436DE592}" srcOrd="0" destOrd="0" presId="urn:microsoft.com/office/officeart/2005/8/layout/vList2"/>
    <dgm:cxn modelId="{307381BC-C93C-42C4-AC7F-E6531EDD712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65,3%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4,4%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30,3%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7D7C4557-FD84-4251-BFE2-6BF4F29FEC77}" type="presOf" srcId="{8AEEEAE4-7D85-4EDD-B6D7-DDAD499AB136}" destId="{D5CF429C-2BF3-496E-B6B5-82C9BED843B3}" srcOrd="3" destOrd="0" presId="urn:microsoft.com/office/officeart/2005/8/layout/gear1"/>
    <dgm:cxn modelId="{A2D7F778-B8E8-4EC5-82B1-651E24E1DA8B}" type="presOf" srcId="{399E324D-E7B5-430C-AA59-CE5DCB169057}" destId="{011600C5-DA6A-4E1E-8111-9A9C214B2103}" srcOrd="0" destOrd="0" presId="urn:microsoft.com/office/officeart/2005/8/layout/gear1"/>
    <dgm:cxn modelId="{710064D3-A3E8-4B2D-BB35-43BCB8645B0A}" type="presOf" srcId="{EE386FD4-5179-401B-8E2D-E3317B373ADF}" destId="{E6543DCC-46B9-43BC-91AC-1F2549E97DE6}" srcOrd="0" destOrd="0" presId="urn:microsoft.com/office/officeart/2005/8/layout/gear1"/>
    <dgm:cxn modelId="{9D35A2DC-19F6-493B-9276-255D0CF1A276}" type="presOf" srcId="{7AC41891-BAB6-4E1F-9952-CBB37B91357C}" destId="{05A085AC-B20D-4167-975E-CE661752DD84}" srcOrd="2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51814676-1C6E-494D-8782-88B1D32C995D}" type="presOf" srcId="{EE386FD4-5179-401B-8E2D-E3317B373ADF}" destId="{A1B8C3FE-8657-4B56-922A-2CA5FF36A113}" srcOrd="1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E7EEF115-B133-4AEC-A762-D41BEDA3A799}" type="presOf" srcId="{8AEEEAE4-7D85-4EDD-B6D7-DDAD499AB136}" destId="{E295EF1D-61E2-49EF-AD6F-2E93A6CDECB0}" srcOrd="2" destOrd="0" presId="urn:microsoft.com/office/officeart/2005/8/layout/gear1"/>
    <dgm:cxn modelId="{13F1F4FE-CB31-44C2-9746-1D2DDF8B0EFA}" type="presOf" srcId="{7AC41891-BAB6-4E1F-9952-CBB37B91357C}" destId="{116D36B4-4133-478A-B319-62D261878BFC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A8810428-CE3F-483C-978B-C732B70DF2D5}" type="presOf" srcId="{9F22AAF9-6E68-4DDE-B3DC-6120131E8F55}" destId="{0188DD12-686F-4326-B31E-54D90616AB67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87D8E533-E98E-475D-82CB-C3ED59387C79}" type="presOf" srcId="{7AC41891-BAB6-4E1F-9952-CBB37B91357C}" destId="{35B7AA94-81BA-4359-AD52-558E136648F2}" srcOrd="1" destOrd="0" presId="urn:microsoft.com/office/officeart/2005/8/layout/gear1"/>
    <dgm:cxn modelId="{083389F4-BB3B-408E-BF7F-7FE8460B6195}" type="presOf" srcId="{27246D93-DAB6-40D7-9229-AD92B4707905}" destId="{1CE40516-E506-441F-A0E6-E2386F1B2CC8}" srcOrd="0" destOrd="0" presId="urn:microsoft.com/office/officeart/2005/8/layout/gear1"/>
    <dgm:cxn modelId="{96F7D2E4-75FC-4EBC-AA03-EE03FA409031}" type="presOf" srcId="{8AEEEAE4-7D85-4EDD-B6D7-DDAD499AB136}" destId="{D1CD935C-95A4-4259-B0C9-720292667C8E}" srcOrd="1" destOrd="0" presId="urn:microsoft.com/office/officeart/2005/8/layout/gear1"/>
    <dgm:cxn modelId="{3A356D6E-A23D-4658-9AD4-2A8F2E2BBB1F}" type="presOf" srcId="{8AEEEAE4-7D85-4EDD-B6D7-DDAD499AB136}" destId="{7E8461A0-D54E-40A5-B0A1-709BB2578D82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409E068D-CA3A-4384-8A54-5E5AA8E28481}" type="presOf" srcId="{767923F7-49F0-4467-9F14-8ADE8DE67953}" destId="{043DD38F-3D51-432C-97B0-38AE5F452A95}" srcOrd="0" destOrd="0" presId="urn:microsoft.com/office/officeart/2005/8/layout/gear1"/>
    <dgm:cxn modelId="{88142A33-07CD-4C89-9335-0B41066E4210}" type="presOf" srcId="{EE386FD4-5179-401B-8E2D-E3317B373ADF}" destId="{D2400F43-4CDF-4C4D-BA6B-615E6938D7A2}" srcOrd="2" destOrd="0" presId="urn:microsoft.com/office/officeart/2005/8/layout/gear1"/>
    <dgm:cxn modelId="{925A49EA-F49B-4EEE-9F5B-2BDE17A63E32}" type="presParOf" srcId="{043DD38F-3D51-432C-97B0-38AE5F452A95}" destId="{E6543DCC-46B9-43BC-91AC-1F2549E97DE6}" srcOrd="0" destOrd="0" presId="urn:microsoft.com/office/officeart/2005/8/layout/gear1"/>
    <dgm:cxn modelId="{879A1B35-4F13-4D23-811D-EE885844F0C3}" type="presParOf" srcId="{043DD38F-3D51-432C-97B0-38AE5F452A95}" destId="{A1B8C3FE-8657-4B56-922A-2CA5FF36A113}" srcOrd="1" destOrd="0" presId="urn:microsoft.com/office/officeart/2005/8/layout/gear1"/>
    <dgm:cxn modelId="{EEDE0DA3-9C59-4A10-86BF-382F15EE5F65}" type="presParOf" srcId="{043DD38F-3D51-432C-97B0-38AE5F452A95}" destId="{D2400F43-4CDF-4C4D-BA6B-615E6938D7A2}" srcOrd="2" destOrd="0" presId="urn:microsoft.com/office/officeart/2005/8/layout/gear1"/>
    <dgm:cxn modelId="{8869D613-CCD0-419F-9034-C3C64050577B}" type="presParOf" srcId="{043DD38F-3D51-432C-97B0-38AE5F452A95}" destId="{116D36B4-4133-478A-B319-62D261878BFC}" srcOrd="3" destOrd="0" presId="urn:microsoft.com/office/officeart/2005/8/layout/gear1"/>
    <dgm:cxn modelId="{8086E50F-75BE-4B50-BAD5-C8DFE1129936}" type="presParOf" srcId="{043DD38F-3D51-432C-97B0-38AE5F452A95}" destId="{35B7AA94-81BA-4359-AD52-558E136648F2}" srcOrd="4" destOrd="0" presId="urn:microsoft.com/office/officeart/2005/8/layout/gear1"/>
    <dgm:cxn modelId="{4502B4E6-9EA5-4E17-B586-73D7F786034F}" type="presParOf" srcId="{043DD38F-3D51-432C-97B0-38AE5F452A95}" destId="{05A085AC-B20D-4167-975E-CE661752DD84}" srcOrd="5" destOrd="0" presId="urn:microsoft.com/office/officeart/2005/8/layout/gear1"/>
    <dgm:cxn modelId="{DD33ABCF-2321-46B8-9D33-C09CDBD7E618}" type="presParOf" srcId="{043DD38F-3D51-432C-97B0-38AE5F452A95}" destId="{7E8461A0-D54E-40A5-B0A1-709BB2578D82}" srcOrd="6" destOrd="0" presId="urn:microsoft.com/office/officeart/2005/8/layout/gear1"/>
    <dgm:cxn modelId="{C0146E1F-3BCF-4B3C-AC13-0F8AD6074D7E}" type="presParOf" srcId="{043DD38F-3D51-432C-97B0-38AE5F452A95}" destId="{D1CD935C-95A4-4259-B0C9-720292667C8E}" srcOrd="7" destOrd="0" presId="urn:microsoft.com/office/officeart/2005/8/layout/gear1"/>
    <dgm:cxn modelId="{9E0F4153-198A-4F6E-91EF-8434084F07FC}" type="presParOf" srcId="{043DD38F-3D51-432C-97B0-38AE5F452A95}" destId="{E295EF1D-61E2-49EF-AD6F-2E93A6CDECB0}" srcOrd="8" destOrd="0" presId="urn:microsoft.com/office/officeart/2005/8/layout/gear1"/>
    <dgm:cxn modelId="{5C96021D-97A7-49F3-99F1-CC01CD67A562}" type="presParOf" srcId="{043DD38F-3D51-432C-97B0-38AE5F452A95}" destId="{D5CF429C-2BF3-496E-B6B5-82C9BED843B3}" srcOrd="9" destOrd="0" presId="urn:microsoft.com/office/officeart/2005/8/layout/gear1"/>
    <dgm:cxn modelId="{7A2FCDED-BDAC-4DA1-86FE-A1BDF04CC8DE}" type="presParOf" srcId="{043DD38F-3D51-432C-97B0-38AE5F452A95}" destId="{1CE40516-E506-441F-A0E6-E2386F1B2CC8}" srcOrd="10" destOrd="0" presId="urn:microsoft.com/office/officeart/2005/8/layout/gear1"/>
    <dgm:cxn modelId="{47A97440-374E-4297-8B28-FA9F1AD8C91D}" type="presParOf" srcId="{043DD38F-3D51-432C-97B0-38AE5F452A95}" destId="{011600C5-DA6A-4E1E-8111-9A9C214B2103}" srcOrd="11" destOrd="0" presId="urn:microsoft.com/office/officeart/2005/8/layout/gear1"/>
    <dgm:cxn modelId="{E95AD348-B5A2-4694-94E4-CF8C902EA0D7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3,4%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34,3%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62,3%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243" custLinFactNeighborY="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5F964-4B16-443F-B693-891D37AB2CBC}" type="presOf" srcId="{9B6C6E6D-B369-4338-8EAC-FB503E1A4998}" destId="{155DB040-ACF5-402A-8535-CBB03EA20E34}" srcOrd="1" destOrd="0" presId="urn:microsoft.com/office/officeart/2005/8/layout/pyramid1"/>
    <dgm:cxn modelId="{F6B946EB-5011-4752-952B-B2244677A173}" type="presOf" srcId="{3172827C-24EB-4AC3-89EC-2532A9335677}" destId="{866AAC33-1799-4DEE-AB41-A8EEBD1B9A1D}" srcOrd="1" destOrd="0" presId="urn:microsoft.com/office/officeart/2005/8/layout/pyramid1"/>
    <dgm:cxn modelId="{828FE30E-7C46-4B21-B751-5C1D4095A158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99BEFC54-9A08-4690-970A-676D4814756B}" type="presOf" srcId="{4F7AFB3C-63BE-429B-AAC0-394808C51064}" destId="{E32AAE2B-BA9C-47A1-90C4-AC183CA34834}" srcOrd="0" destOrd="0" presId="urn:microsoft.com/office/officeart/2005/8/layout/pyramid1"/>
    <dgm:cxn modelId="{0F5132B5-D61F-49E6-9657-1B957450143F}" type="presOf" srcId="{D0CCC160-AA76-4C02-B228-232A8134752B}" destId="{E73B2CBA-82A7-4B9B-8A2A-22FEAD10CFC7}" srcOrd="0" destOrd="0" presId="urn:microsoft.com/office/officeart/2005/8/layout/pyramid1"/>
    <dgm:cxn modelId="{FC487BEF-5036-437A-8521-28090A01FC2E}" type="presOf" srcId="{9B6C6E6D-B369-4338-8EAC-FB503E1A4998}" destId="{CDDFD935-C1C6-47FB-A5DD-D8BC97653986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F10C40D-0E7A-4003-8A71-9791FC6BC39E}" type="presOf" srcId="{3172827C-24EB-4AC3-89EC-2532A9335677}" destId="{3D510292-E4A4-42E0-9231-4CC3CE6CC39B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A7F5FDBD-C2D8-4AFD-B87D-7761896CEC66}" type="presParOf" srcId="{E32AAE2B-BA9C-47A1-90C4-AC183CA34834}" destId="{79540120-2BF0-4D87-8CD4-F49969E66CB1}" srcOrd="0" destOrd="0" presId="urn:microsoft.com/office/officeart/2005/8/layout/pyramid1"/>
    <dgm:cxn modelId="{C1DDDF92-1A43-4D42-BB9C-18C0708A843A}" type="presParOf" srcId="{79540120-2BF0-4D87-8CD4-F49969E66CB1}" destId="{CDDFD935-C1C6-47FB-A5DD-D8BC97653986}" srcOrd="0" destOrd="0" presId="urn:microsoft.com/office/officeart/2005/8/layout/pyramid1"/>
    <dgm:cxn modelId="{253CE76D-73F7-43BB-9262-C2FBFBA62986}" type="presParOf" srcId="{79540120-2BF0-4D87-8CD4-F49969E66CB1}" destId="{155DB040-ACF5-402A-8535-CBB03EA20E34}" srcOrd="1" destOrd="0" presId="urn:microsoft.com/office/officeart/2005/8/layout/pyramid1"/>
    <dgm:cxn modelId="{DFE5F04D-477C-4C1A-BBD6-7345802A8ABB}" type="presParOf" srcId="{E32AAE2B-BA9C-47A1-90C4-AC183CA34834}" destId="{42D90105-1C56-4743-90C7-D6B75C9CE9F4}" srcOrd="1" destOrd="0" presId="urn:microsoft.com/office/officeart/2005/8/layout/pyramid1"/>
    <dgm:cxn modelId="{AACEFF17-0631-41DF-9233-B0B3D21AFDDB}" type="presParOf" srcId="{42D90105-1C56-4743-90C7-D6B75C9CE9F4}" destId="{3D510292-E4A4-42E0-9231-4CC3CE6CC39B}" srcOrd="0" destOrd="0" presId="urn:microsoft.com/office/officeart/2005/8/layout/pyramid1"/>
    <dgm:cxn modelId="{B6400E27-C458-4264-9DF0-1ECEF830E816}" type="presParOf" srcId="{42D90105-1C56-4743-90C7-D6B75C9CE9F4}" destId="{866AAC33-1799-4DEE-AB41-A8EEBD1B9A1D}" srcOrd="1" destOrd="0" presId="urn:microsoft.com/office/officeart/2005/8/layout/pyramid1"/>
    <dgm:cxn modelId="{FDF60EDB-EEC7-48DA-974F-EDFF9390B731}" type="presParOf" srcId="{E32AAE2B-BA9C-47A1-90C4-AC183CA34834}" destId="{C529B639-E1B1-4553-B975-1589BE6C135D}" srcOrd="2" destOrd="0" presId="urn:microsoft.com/office/officeart/2005/8/layout/pyramid1"/>
    <dgm:cxn modelId="{CA221071-4D8C-4B92-BDA0-2D61BB80FCF7}" type="presParOf" srcId="{C529B639-E1B1-4553-B975-1589BE6C135D}" destId="{E73B2CBA-82A7-4B9B-8A2A-22FEAD10CFC7}" srcOrd="0" destOrd="0" presId="urn:microsoft.com/office/officeart/2005/8/layout/pyramid1"/>
    <dgm:cxn modelId="{DBAC748A-50F0-4D4C-93F5-13DE4393DD5B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3B5EC665-2149-46AC-AF70-FA18A99D4005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ACF07008-792D-4D99-A00C-70579FBA0E42}" type="presOf" srcId="{E664F0DC-94BA-4995-BD1A-7BE4D67DA8EB}" destId="{1713BBD1-4BE5-4D83-9072-34D7AB8A4EEC}" srcOrd="0" destOrd="0" presId="urn:microsoft.com/office/officeart/2005/8/layout/pyramid2"/>
    <dgm:cxn modelId="{902DB480-344A-4BCD-AB4C-016A04AA3EBD}" type="presOf" srcId="{0237BCD8-2D58-42E4-B0DC-02F720ADCACA}" destId="{BDE2199E-1473-426F-A6A7-CEC986EDBA3A}" srcOrd="0" destOrd="0" presId="urn:microsoft.com/office/officeart/2005/8/layout/pyramid2"/>
    <dgm:cxn modelId="{F443C3EE-1FE1-44B3-B005-AE27A2212CAD}" type="presOf" srcId="{CAA2D44A-E69F-42C0-ACB8-E153177EFD21}" destId="{1407F73B-CEC3-425F-AF03-F0C07C4E2059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53629BB-9027-44F7-BEC9-AFF10BB35ADA}" type="presOf" srcId="{65806BF6-B3BE-4ED2-A14E-599B1EC29988}" destId="{4AE3E91E-717D-4ACC-877C-C664195EF708}" srcOrd="0" destOrd="0" presId="urn:microsoft.com/office/officeart/2005/8/layout/pyramid2"/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B0C081B5-C8C1-4BD9-A7B5-343E1D02154F}" type="presOf" srcId="{598FA69B-F152-4353-8A12-A0EB8A38A551}" destId="{5B433258-E48C-412C-8CAF-5FB6B1D7011C}" srcOrd="0" destOrd="0" presId="urn:microsoft.com/office/officeart/2005/8/layout/pyramid2"/>
    <dgm:cxn modelId="{6E55CADB-E904-4BC1-9B1F-D9F052CB193B}" type="presParOf" srcId="{5B433258-E48C-412C-8CAF-5FB6B1D7011C}" destId="{C8E35D9D-D3CF-4FA5-BA60-93F575565D6B}" srcOrd="0" destOrd="0" presId="urn:microsoft.com/office/officeart/2005/8/layout/pyramid2"/>
    <dgm:cxn modelId="{1A99BEF0-FD26-44A4-886D-F9718D752872}" type="presParOf" srcId="{5B433258-E48C-412C-8CAF-5FB6B1D7011C}" destId="{01715E57-1B5F-4A63-8D1F-64A32F5EC750}" srcOrd="1" destOrd="0" presId="urn:microsoft.com/office/officeart/2005/8/layout/pyramid2"/>
    <dgm:cxn modelId="{2487F708-A89F-4F53-94EC-22D76FD66F17}" type="presParOf" srcId="{01715E57-1B5F-4A63-8D1F-64A32F5EC750}" destId="{1407F73B-CEC3-425F-AF03-F0C07C4E2059}" srcOrd="0" destOrd="0" presId="urn:microsoft.com/office/officeart/2005/8/layout/pyramid2"/>
    <dgm:cxn modelId="{08AC1CCA-D143-4F7B-97BE-8313C3BE4C2A}" type="presParOf" srcId="{01715E57-1B5F-4A63-8D1F-64A32F5EC750}" destId="{AB806DA4-3B49-44CB-8438-0F264B2CFE82}" srcOrd="1" destOrd="0" presId="urn:microsoft.com/office/officeart/2005/8/layout/pyramid2"/>
    <dgm:cxn modelId="{B156E12C-B0E5-409E-8573-04671694536F}" type="presParOf" srcId="{01715E57-1B5F-4A63-8D1F-64A32F5EC750}" destId="{4AE3E91E-717D-4ACC-877C-C664195EF708}" srcOrd="2" destOrd="0" presId="urn:microsoft.com/office/officeart/2005/8/layout/pyramid2"/>
    <dgm:cxn modelId="{0381A140-2AA0-4EB9-9B29-953E11B7514F}" type="presParOf" srcId="{01715E57-1B5F-4A63-8D1F-64A32F5EC750}" destId="{3B93E403-998F-454D-945E-3AFA87391760}" srcOrd="3" destOrd="0" presId="urn:microsoft.com/office/officeart/2005/8/layout/pyramid2"/>
    <dgm:cxn modelId="{12A272F9-172C-4F4C-9F9C-3F32079D63FF}" type="presParOf" srcId="{01715E57-1B5F-4A63-8D1F-64A32F5EC750}" destId="{BDE2199E-1473-426F-A6A7-CEC986EDBA3A}" srcOrd="4" destOrd="0" presId="urn:microsoft.com/office/officeart/2005/8/layout/pyramid2"/>
    <dgm:cxn modelId="{84C01486-05B6-4FB6-AC9F-2B6CAC075076}" type="presParOf" srcId="{01715E57-1B5F-4A63-8D1F-64A32F5EC750}" destId="{2F034AEA-00B6-4D22-95F1-9198FEEA833C}" srcOrd="5" destOrd="0" presId="urn:microsoft.com/office/officeart/2005/8/layout/pyramid2"/>
    <dgm:cxn modelId="{44D65940-60C5-45B5-A547-0B0184C85A11}" type="presParOf" srcId="{01715E57-1B5F-4A63-8D1F-64A32F5EC750}" destId="{ADA2E1D8-3ABE-4687-BCC5-4E41B5382FC5}" srcOrd="6" destOrd="0" presId="urn:microsoft.com/office/officeart/2005/8/layout/pyramid2"/>
    <dgm:cxn modelId="{7A1693C0-B7CD-47CA-9F17-5AE8F15F2AA9}" type="presParOf" srcId="{01715E57-1B5F-4A63-8D1F-64A32F5EC750}" destId="{3222115F-ED5D-4533-91D8-B50D72259EA8}" srcOrd="7" destOrd="0" presId="urn:microsoft.com/office/officeart/2005/8/layout/pyramid2"/>
    <dgm:cxn modelId="{2FE85000-F6CE-448D-A3CE-BB10E28031F8}" type="presParOf" srcId="{01715E57-1B5F-4A63-8D1F-64A32F5EC750}" destId="{1713BBD1-4BE5-4D83-9072-34D7AB8A4EEC}" srcOrd="8" destOrd="0" presId="urn:microsoft.com/office/officeart/2005/8/layout/pyramid2"/>
    <dgm:cxn modelId="{A27D6DCD-E8EF-487D-8006-7370C559F31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65,3%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30,3%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4,4%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4.wmf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4.w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</cdr:x>
      <cdr:y>0</cdr:y>
    </cdr:from>
    <cdr:to>
      <cdr:x>0.65135</cdr:x>
      <cdr:y>0.08014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12168" y="0"/>
          <a:ext cx="1301959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662459"/>
              </a:solidFill>
              <a:latin typeface="Book Antiqua" pitchFamily="18" charset="0"/>
            </a:rPr>
            <a:t>ДОХОДЫ</a:t>
          </a:r>
          <a:endParaRPr lang="ru-RU" sz="1800" b="1" dirty="0">
            <a:solidFill>
              <a:srgbClr val="662459"/>
            </a:solidFill>
          </a:endParaRPr>
        </a:p>
      </cdr:txBody>
    </cdr:sp>
  </cdr:relSizeAnchor>
  <cdr:relSizeAnchor xmlns:cdr="http://schemas.openxmlformats.org/drawingml/2006/chartDrawing">
    <cdr:from>
      <cdr:x>0.43333</cdr:x>
      <cdr:y>0.51316</cdr:y>
    </cdr:from>
    <cdr:to>
      <cdr:x>0.49166</cdr:x>
      <cdr:y>0.5593</cdr:y>
    </cdr:to>
    <cdr:pic>
      <cdr:nvPicPr>
        <cdr:cNvPr id="3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208" y="2808312"/>
          <a:ext cx="252014" cy="252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0.45</cdr:x>
      <cdr:y>0.24174</cdr:y>
    </cdr:from>
    <cdr:to>
      <cdr:x>0.50833</cdr:x>
      <cdr:y>0.28788</cdr:y>
    </cdr:to>
    <cdr:pic>
      <cdr:nvPicPr>
        <cdr:cNvPr id="4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216" y="1322947"/>
          <a:ext cx="252014" cy="2525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0.55</cdr:x>
      <cdr:y>0.78947</cdr:y>
    </cdr:from>
    <cdr:to>
      <cdr:x>0.60833</cdr:x>
      <cdr:y>0.83322</cdr:y>
    </cdr:to>
    <cdr:pic>
      <cdr:nvPicPr>
        <cdr:cNvPr id="5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76264" y="4320480"/>
          <a:ext cx="252013" cy="239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0.63333</cdr:x>
      <cdr:y>0.17435</cdr:y>
    </cdr:from>
    <cdr:to>
      <cdr:x>0.68156</cdr:x>
      <cdr:y>0.23684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736304" y="954161"/>
          <a:ext cx="208377" cy="3419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0.61667</cdr:x>
      <cdr:y>0.44409</cdr:y>
    </cdr:from>
    <cdr:to>
      <cdr:x>0.6649</cdr:x>
      <cdr:y>0.50658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664296" y="2430324"/>
          <a:ext cx="208377" cy="3419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0.61667</cdr:x>
      <cdr:y>0.71926</cdr:y>
    </cdr:from>
    <cdr:to>
      <cdr:x>0.6649</cdr:x>
      <cdr:y>0.78175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664296" y="3936204"/>
          <a:ext cx="208377" cy="3419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0.66667</cdr:x>
      <cdr:y>0.10526</cdr:y>
    </cdr:from>
    <cdr:to>
      <cdr:x>0.73452</cdr:x>
      <cdr:y>0.17047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576064"/>
          <a:ext cx="293144" cy="3568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0.66667</cdr:x>
      <cdr:y>0.38158</cdr:y>
    </cdr:from>
    <cdr:to>
      <cdr:x>0.73452</cdr:x>
      <cdr:y>0.44679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2088232"/>
          <a:ext cx="293145" cy="3568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</cdr:x>
      <cdr:y>0.63158</cdr:y>
    </cdr:from>
    <cdr:to>
      <cdr:x>0.86785</cdr:x>
      <cdr:y>0.69678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56384" y="3456384"/>
          <a:ext cx="293145" cy="3568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</cdr:y>
    </cdr:from>
    <cdr:to>
      <cdr:x>0.75757</cdr:x>
      <cdr:y>0.08014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0"/>
          <a:ext cx="1472884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662459"/>
              </a:solidFill>
              <a:latin typeface="Book Antiqua" pitchFamily="18" charset="0"/>
            </a:rPr>
            <a:t>РАСХОДЫ</a:t>
          </a:r>
          <a:endParaRPr lang="ru-RU" sz="1800" b="1" dirty="0">
            <a:solidFill>
              <a:srgbClr val="662459"/>
            </a:solidFill>
          </a:endParaRPr>
        </a:p>
      </cdr:txBody>
    </cdr:sp>
  </cdr:relSizeAnchor>
  <cdr:relSizeAnchor xmlns:cdr="http://schemas.openxmlformats.org/drawingml/2006/chartDrawing">
    <cdr:from>
      <cdr:x>0.68333</cdr:x>
      <cdr:y>0.23639</cdr:y>
    </cdr:from>
    <cdr:to>
      <cdr:x>0.74999</cdr:x>
      <cdr:y>0.28913</cdr:y>
    </cdr:to>
    <cdr:pic>
      <cdr:nvPicPr>
        <cdr:cNvPr id="3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52328" y="1293668"/>
          <a:ext cx="288003" cy="288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0.68333</cdr:x>
      <cdr:y>0.50658</cdr:y>
    </cdr:from>
    <cdr:to>
      <cdr:x>0.75019</cdr:x>
      <cdr:y>0.55946</cdr:y>
    </cdr:to>
    <cdr:pic>
      <cdr:nvPicPr>
        <cdr:cNvPr id="4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52328" y="2772308"/>
          <a:ext cx="288867" cy="289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0.71667</cdr:x>
      <cdr:y>0.77883</cdr:y>
    </cdr:from>
    <cdr:to>
      <cdr:x>0.79163</cdr:x>
      <cdr:y>0.83813</cdr:y>
    </cdr:to>
    <cdr:pic>
      <cdr:nvPicPr>
        <cdr:cNvPr id="5" name="Picture 18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96344" y="4262212"/>
          <a:ext cx="323863" cy="324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glow>
            <a:schemeClr val="accent5">
              <a:satMod val="175000"/>
            </a:schemeClr>
          </a:glow>
        </a:effectLst>
      </cdr:spPr>
    </cdr:pic>
  </cdr:relSizeAnchor>
  <cdr:relSizeAnchor xmlns:cdr="http://schemas.openxmlformats.org/drawingml/2006/chartDrawing">
    <cdr:from>
      <cdr:x>0.73333</cdr:x>
      <cdr:y>0.15789</cdr:y>
    </cdr:from>
    <cdr:to>
      <cdr:x>0.78156</cdr:x>
      <cdr:y>0.22038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864096"/>
          <a:ext cx="208377" cy="3419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0.73333</cdr:x>
      <cdr:y>0.43421</cdr:y>
    </cdr:from>
    <cdr:to>
      <cdr:x>0.78156</cdr:x>
      <cdr:y>0.4967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2376264"/>
          <a:ext cx="208376" cy="3419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0.71667</cdr:x>
      <cdr:y>0.69737</cdr:y>
    </cdr:from>
    <cdr:to>
      <cdr:x>0.76667</cdr:x>
      <cdr:y>0.76215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3816424"/>
          <a:ext cx="216024" cy="3545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0.73333</cdr:x>
      <cdr:y>0.09211</cdr:y>
    </cdr:from>
    <cdr:to>
      <cdr:x>0.80118</cdr:x>
      <cdr:y>0.15731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504056"/>
          <a:ext cx="293145" cy="3568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0.71667</cdr:x>
      <cdr:y>0.35526</cdr:y>
    </cdr:from>
    <cdr:to>
      <cdr:x>0.78451</cdr:x>
      <cdr:y>0.42047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96344" y="1944216"/>
          <a:ext cx="293102" cy="3568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</cdr:x>
      <cdr:y>0.63158</cdr:y>
    </cdr:from>
    <cdr:to>
      <cdr:x>0.81785</cdr:x>
      <cdr:y>0.69678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3456384"/>
          <a:ext cx="293145" cy="3568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0.33131</cdr:x>
      <cdr:y>0.40909</cdr:y>
    </cdr:from>
    <cdr:to>
      <cdr:x>0.63762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48121" y="1944216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1 451 135,1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29 410,7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(14%)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(14,3%)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0.72386</cdr:x>
      <cdr:y>0.79399</cdr:y>
    </cdr:from>
    <cdr:to>
      <cdr:x>0.97972</cdr:x>
      <cdr:y>0.95816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04097" y="4179092"/>
          <a:ext cx="2016197" cy="864097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(34,1%)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0.02024</cdr:x>
      <cdr:y>0.78031</cdr:y>
    </cdr:from>
    <cdr:to>
      <cdr:x>0.2761</cdr:x>
      <cdr:y>0.95816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1" y="4107084"/>
          <a:ext cx="2016196" cy="936101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(37,6%)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0.02885</cdr:x>
      <cdr:y>0.73386</cdr:y>
    </cdr:from>
    <cdr:to>
      <cdr:x>1</cdr:x>
      <cdr:y>0.84155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4362" y="3573998"/>
          <a:ext cx="7552501" cy="5244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</a:t>
          </a:r>
          <a:endParaRPr lang="ru-RU" sz="1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24.01.2018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6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8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2.xls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12" Type="http://schemas.openxmlformats.org/officeDocument/2006/relationships/image" Target="../media/image40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wmf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31" y="692696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городского округа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2019-2020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8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5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01126320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0851524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39901341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80515515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61154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60032" y="2420888"/>
            <a:ext cx="3888432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2019-2020 годы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1054261"/>
              </p:ext>
            </p:extLst>
          </p:nvPr>
        </p:nvGraphicFramePr>
        <p:xfrm>
          <a:off x="251520" y="1124744"/>
          <a:ext cx="4320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94065729"/>
              </p:ext>
            </p:extLst>
          </p:nvPr>
        </p:nvGraphicFramePr>
        <p:xfrm>
          <a:off x="4644008" y="1124744"/>
          <a:ext cx="4320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8090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030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2729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81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375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2018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89076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2838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2018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1 463 947 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443 455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64 441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956051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784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2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2018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22246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9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округа Сухой Лог. 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Уважаемые горожане,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плановый период 2019 и 2020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8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147492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9324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13192061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5729837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623944"/>
            <a:ext cx="8424935" cy="1080120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73891"/>
              </p:ext>
            </p:extLst>
          </p:nvPr>
        </p:nvGraphicFramePr>
        <p:xfrm>
          <a:off x="368300" y="892175"/>
          <a:ext cx="850900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8" name="Лист" r:id="rId4" imgW="5162449" imgH="1428727" progId="Excel.Sheet.8">
                  <p:embed/>
                </p:oleObj>
              </mc:Choice>
              <mc:Fallback>
                <p:oleObj name="Лист" r:id="rId4" imgW="5162449" imgH="142872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892175"/>
                        <a:ext cx="850900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1179" y="4437112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норматива отчислений в бюджет городского округа Сухой Лог, предусмотренного проектом Закона Свердловской области «Об областном бюджете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0,16655%).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0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24935" cy="108012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2018-2020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993355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05475"/>
              </p:ext>
            </p:extLst>
          </p:nvPr>
        </p:nvGraphicFramePr>
        <p:xfrm>
          <a:off x="558800" y="3705225"/>
          <a:ext cx="786288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Лист" r:id="rId5" imgW="4772143" imgH="1361992" progId="Excel.Sheet.8">
                  <p:embed/>
                </p:oleObj>
              </mc:Choice>
              <mc:Fallback>
                <p:oleObj name="Лист" r:id="rId5" imgW="4772143" imgH="136199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05225"/>
                        <a:ext cx="7862888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8342" y="5661248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годы рассчитан исходя из динамики поступлений в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2016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году, ожидаемой оценки поступлений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5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2818896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23589012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выполнен на основе оценки поступлений за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0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830265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77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96178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2016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2017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577 612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447 330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443 455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498 065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528 781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462 543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333 196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330 169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380 116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407 095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22 371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19 487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20 653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37 449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37 383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37 615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38 161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38 736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48 086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53 886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50 872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52 575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54 362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7 160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7 155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7 523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7 726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7 935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103 775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124 536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64 441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64 726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64 596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43 202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42 153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40 225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39 925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39 725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50 029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19 417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17 655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18 041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17 938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750 710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1 058 054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956 051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828 130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813 979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31 907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14 215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5 815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152 609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440 876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328 224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212 334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191 143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567 425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612 535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595 920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601 581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617 021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34 010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3 100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1 432 097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1 629 920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1 463 947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1 390 921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1 407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356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7779107" cy="1289496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48542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293374"/>
                <a:gridCol w="1293374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2017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2019-2020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6444208" y="4656130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7740352" y="4581128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48064" y="463500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59672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2939465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6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14580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(оценка)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48 676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30 379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3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8566207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93414" y="1024370"/>
            <a:ext cx="8136904" cy="4464496"/>
          </a:xfrm>
          <a:prstGeom prst="rect">
            <a:avLst/>
          </a:prstGeom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2018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средств.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86436" y="3212976"/>
            <a:ext cx="3429000" cy="7858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6532" y="4940570"/>
            <a:ext cx="2241396" cy="1023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44208" y="4940570"/>
            <a:ext cx="2016224" cy="10239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92824" y="4773341"/>
            <a:ext cx="2016224" cy="9899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581128"/>
            <a:ext cx="5460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7230" y="4575530"/>
            <a:ext cx="0" cy="366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8986" y="4586199"/>
            <a:ext cx="0" cy="3558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91897" y="4033783"/>
            <a:ext cx="0" cy="732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2" y="2316511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                  2019 г.                  2020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9322" y="633984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2018 год и плановый период  2019 и 2020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8102126"/>
              </p:ext>
            </p:extLst>
          </p:nvPr>
        </p:nvGraphicFramePr>
        <p:xfrm>
          <a:off x="671205" y="2316511"/>
          <a:ext cx="80649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7" y="2620352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1 463 947,3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1 390 920,6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1 407 355,6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3518" y="399503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1 480 545,8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06281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1 376 850,6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1 377 483,2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637" y="5475482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16 598,5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5482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75482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9637" y="5905086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653" y="131384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1300 - Обслуживание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20585" y="6124404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266" y="2759333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0735" y="5497075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7301" y="4349328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vatars-fast.yandex.net/get-direct/kblmMOW6RyZcZl-Il5KNdg/y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79" y="1930077"/>
            <a:ext cx="626183" cy="6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9" y="3141446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50579" y="621579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2018 году и плановом периоде 2019-2020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7499521"/>
              </p:ext>
            </p:extLst>
          </p:nvPr>
        </p:nvGraphicFramePr>
        <p:xfrm>
          <a:off x="409080" y="1556792"/>
          <a:ext cx="8547498" cy="5066155"/>
        </p:xfrm>
        <a:graphic>
          <a:graphicData uri="http://schemas.openxmlformats.org/drawingml/2006/table">
            <a:tbl>
              <a:tblPr/>
              <a:tblGrid>
                <a:gridCol w="364355"/>
                <a:gridCol w="2862461"/>
                <a:gridCol w="1152128"/>
                <a:gridCol w="648072"/>
                <a:gridCol w="1152128"/>
                <a:gridCol w="670729"/>
                <a:gridCol w="1129471"/>
                <a:gridCol w="568154"/>
              </a:tblGrid>
              <a:tr h="5945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82 628,6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80 871,1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76 586,8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11 998,7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90 255,3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71 684,3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39 139,1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82 311,3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100 044,8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951 927,8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876 695,2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885 638,3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97 883,0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93 346,0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141 262,5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142 143,3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142 926,6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1 480 545,8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1 376 850,6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1 377 483,2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2018-2020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91058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1 480 545,8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1 376 850,6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1 377 483,2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951 927,8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876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695,2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885 638,3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97 883,0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93 346,0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98 536,0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141 262,5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142 143,3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142 926,6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18 850,0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23 936,0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17 418,0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1 209 924,3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1 136</a:t>
                      </a:r>
                      <a:r>
                        <a:rPr lang="ru-RU" sz="1700" b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120,5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1 144 518,9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81,7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82,5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270 621,5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240 730,1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232 964,3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97251329"/>
              </p:ext>
            </p:extLst>
          </p:nvPr>
        </p:nvGraphicFramePr>
        <p:xfrm>
          <a:off x="755576" y="393305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1 480 545,8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1 451 135,1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29 410,7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2018 году (проект)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8344822"/>
              </p:ext>
            </p:extLst>
          </p:nvPr>
        </p:nvGraphicFramePr>
        <p:xfrm>
          <a:off x="708847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72543"/>
              </p:ext>
            </p:extLst>
          </p:nvPr>
        </p:nvGraphicFramePr>
        <p:xfrm>
          <a:off x="539552" y="1204746"/>
          <a:ext cx="8286810" cy="52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889 900,8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815 307,2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825 922,3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38 428,0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44 087,0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36 969,0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135 537,0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131 677,0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135 763,0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281 648,7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253 943,8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249 327,0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4 585,0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2 696,0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2 728,0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64 013,0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65 623,2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65 855,3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067"/>
              </p:ext>
            </p:extLst>
          </p:nvPr>
        </p:nvGraphicFramePr>
        <p:xfrm>
          <a:off x="539552" y="1196752"/>
          <a:ext cx="835292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муниципальной собственностью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6 227,2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5 675,0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5 775,0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10 770,0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11 362,5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11 998,7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8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2 988,5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2 572,3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10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2022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29 410,7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26 839,7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23 154,4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1 480 545,8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1 376 850,6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1 377 483,2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645" y="541548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65391653"/>
              </p:ext>
            </p:extLst>
          </p:nvPr>
        </p:nvGraphicFramePr>
        <p:xfrm>
          <a:off x="683568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639" y="2808877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976" y="4149080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811" y="5271175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 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1895" y="180694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889 900,8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980842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281 648,7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0027" y="4221088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135 537,0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9" y="545119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38 428,0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2018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Лог до 2020 года»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79264871"/>
              </p:ext>
            </p:extLst>
          </p:nvPr>
        </p:nvGraphicFramePr>
        <p:xfrm>
          <a:off x="1362003" y="3672418"/>
          <a:ext cx="7200799" cy="28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92067"/>
              </p:ext>
            </p:extLst>
          </p:nvPr>
        </p:nvGraphicFramePr>
        <p:xfrm>
          <a:off x="445450" y="1124744"/>
          <a:ext cx="8375022" cy="50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951 927,8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1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(362 117,0 тыс. руб. – 38%)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5831" y="867594"/>
            <a:ext cx="2821512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(452 924,5 тыс. руб. – 47,6%)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(90 341,0 тыс. руб. - 9,5%)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075" y="867594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(25 192,5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40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3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7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1"/>
            <a:ext cx="2328699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3" y="5074494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588252">
            <a:off x="3152395" y="1577725"/>
            <a:ext cx="443363" cy="959825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531234" y="1604636"/>
            <a:ext cx="455530" cy="925167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30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7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9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8" y="5300908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5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9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43393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2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(21 352,8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–2,2%)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5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8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7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6213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17501"/>
              </p:ext>
            </p:extLst>
          </p:nvPr>
        </p:nvGraphicFramePr>
        <p:xfrm>
          <a:off x="719925" y="1168063"/>
          <a:ext cx="7946799" cy="5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51847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951 927,8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362 117,0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452 924,5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90 341,0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21 352,8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25 192,5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0331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 (</a:t>
                      </a:r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200" i="1" kern="1200" dirty="0" err="1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ремонт кровли МАОУ «Лицей №17» - 12 600 тыс. руб.)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20 674,4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спортивной площадки при МАОУ «Лицей №17»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изыскательские работы по изучению площадки под строительство новой школы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16 767,8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54260" y="1788550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4259" y="6453336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Лог до 2020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03846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91566691"/>
              </p:ext>
            </p:extLst>
          </p:nvPr>
        </p:nvGraphicFramePr>
        <p:xfrm>
          <a:off x="467544" y="2852936"/>
          <a:ext cx="8411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37106"/>
              </p:ext>
            </p:extLst>
          </p:nvPr>
        </p:nvGraphicFramePr>
        <p:xfrm>
          <a:off x="445450" y="1124744"/>
          <a:ext cx="8375022" cy="406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382,3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51,9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84,6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23,6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2" y="476672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369">
            <a:off x="279017" y="1486594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298">
            <a:off x="6160199" y="1516547"/>
            <a:ext cx="2541255" cy="1587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3762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81128"/>
            <a:ext cx="2541253" cy="16153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042538">
            <a:off x="718912" y="3271566"/>
            <a:ext cx="1944216" cy="72008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Камерный хор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098246"/>
            <a:ext cx="2046188" cy="7200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Библиотека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87805">
            <a:off x="6203262" y="3263631"/>
            <a:ext cx="194421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музей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4278148"/>
            <a:ext cx="4774693" cy="223224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</a:rPr>
              <a:t> Дома </a:t>
            </a:r>
            <a:r>
              <a:rPr lang="ru-RU" b="1" dirty="0">
                <a:solidFill>
                  <a:srgbClr val="003192"/>
                </a:solidFill>
              </a:rPr>
              <a:t>культуры:</a:t>
            </a:r>
          </a:p>
          <a:p>
            <a:pPr algn="ctr"/>
            <a:endParaRPr lang="ru-RU" sz="1200" b="1" dirty="0">
              <a:solidFill>
                <a:srgbClr val="003192"/>
              </a:solidFill>
            </a:endParaRPr>
          </a:p>
          <a:p>
            <a:r>
              <a:rPr lang="ru-RU" sz="1200" dirty="0">
                <a:solidFill>
                  <a:srgbClr val="003192"/>
                </a:solidFill>
              </a:rPr>
              <a:t> </a:t>
            </a:r>
            <a:r>
              <a:rPr lang="ru-RU" sz="1200" dirty="0" smtClean="0">
                <a:solidFill>
                  <a:srgbClr val="003192"/>
                </a:solidFill>
              </a:rPr>
              <a:t>- </a:t>
            </a:r>
            <a:r>
              <a:rPr lang="ru-RU" sz="1400" dirty="0" smtClean="0">
                <a:solidFill>
                  <a:srgbClr val="003192"/>
                </a:solidFill>
              </a:rPr>
              <a:t>МАУК </a:t>
            </a:r>
            <a:r>
              <a:rPr lang="ru-RU" sz="1400" dirty="0">
                <a:solidFill>
                  <a:srgbClr val="003192"/>
                </a:solidFill>
              </a:rPr>
              <a:t>«Дворец культуры «Кристалл»;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«Культурно-социальное объединение «Гармония»;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МБУК «</a:t>
            </a:r>
            <a:r>
              <a:rPr lang="ru-RU" sz="1400" dirty="0" err="1" smtClean="0">
                <a:solidFill>
                  <a:srgbClr val="003192"/>
                </a:solidFill>
              </a:rPr>
              <a:t>Курьинский</a:t>
            </a:r>
            <a:r>
              <a:rPr lang="ru-RU" sz="1400" dirty="0" smtClean="0">
                <a:solidFill>
                  <a:srgbClr val="003192"/>
                </a:solidFill>
              </a:rPr>
              <a:t> </a:t>
            </a:r>
            <a:r>
              <a:rPr lang="ru-RU" sz="1400" dirty="0">
                <a:solidFill>
                  <a:srgbClr val="003192"/>
                </a:solidFill>
              </a:rPr>
              <a:t>центр досуга и народного </a:t>
            </a:r>
            <a:r>
              <a:rPr lang="ru-RU" sz="1400" dirty="0" smtClean="0">
                <a:solidFill>
                  <a:srgbClr val="003192"/>
                </a:solidFill>
              </a:rPr>
              <a:t>                         творчества</a:t>
            </a:r>
            <a:r>
              <a:rPr lang="ru-RU" sz="1400" dirty="0">
                <a:solidFill>
                  <a:srgbClr val="003192"/>
                </a:solidFill>
              </a:rPr>
              <a:t>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«Культурно-досуговое объединение</a:t>
            </a:r>
            <a:r>
              <a:rPr lang="ru-RU" sz="1400" dirty="0" smtClean="0">
                <a:solidFill>
                  <a:srgbClr val="003192"/>
                </a:solidFill>
              </a:rPr>
              <a:t>» (в том числе 9 сельских клубов и домов культуры)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      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03998432"/>
              </p:ext>
            </p:extLst>
          </p:nvPr>
        </p:nvGraphicFramePr>
        <p:xfrm>
          <a:off x="876319" y="1484784"/>
          <a:ext cx="7643867" cy="4735443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5411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97 883,0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55 366,0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укреплению и развитию материально-технической базы муниципальных учреждений культуры, 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2018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2862" y="6237312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100" y="2132856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57506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80671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9153146"/>
              </p:ext>
            </p:extLst>
          </p:nvPr>
        </p:nvGraphicFramePr>
        <p:xfrm>
          <a:off x="2213898" y="4005064"/>
          <a:ext cx="6096000" cy="248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48871" cy="66745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9798870"/>
              </p:ext>
            </p:extLst>
          </p:nvPr>
        </p:nvGraphicFramePr>
        <p:xfrm>
          <a:off x="755576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02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16948"/>
              </p:ext>
            </p:extLst>
          </p:nvPr>
        </p:nvGraphicFramePr>
        <p:xfrm>
          <a:off x="445450" y="1124744"/>
          <a:ext cx="8375022" cy="477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городского округа Сухой Лог, выполнявших нормативы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населения, принявшего участие в сдаче нормативов 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том числе учащихся и студентов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и подростков, </a:t>
                      </a:r>
                      <a:b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занимающихся в муниципальных учреждениях дополнительного образования – детско-юношеских спортивных школах, от общего числа данной категории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2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1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7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4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3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60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4" y="5692491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9" y="764705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2018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13609"/>
              </p:ext>
            </p:extLst>
          </p:nvPr>
        </p:nvGraphicFramePr>
        <p:xfrm>
          <a:off x="404921" y="1772815"/>
          <a:ext cx="8204395" cy="4605762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102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18 850,0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800" dirty="0"/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2 650,0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14 130,0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Ремонт трибуны на стадионе «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Олимпик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» МБУ ДО ДЮСШ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549,0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Ремонт теплосети и водопровода, замена системы отопления МБУ СК «Здоровье»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1 185,0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ru-RU" sz="18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установка речевого оповещения на четырех объектах спорта)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336,0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5502" y="2195446"/>
            <a:ext cx="819894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5502" y="6370821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4385431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30999917"/>
              </p:ext>
            </p:extLst>
          </p:nvPr>
        </p:nvGraphicFramePr>
        <p:xfrm>
          <a:off x="1286556" y="4437112"/>
          <a:ext cx="7415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1555"/>
              </p:ext>
            </p:extLst>
          </p:nvPr>
        </p:nvGraphicFramePr>
        <p:xfrm>
          <a:off x="445450" y="1124744"/>
          <a:ext cx="8375022" cy="44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1632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6" y="620688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2018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2888271"/>
              </p:ext>
            </p:extLst>
          </p:nvPr>
        </p:nvGraphicFramePr>
        <p:xfrm>
          <a:off x="956135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67944" y="3356992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82 311,3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17 276,0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67 722,9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84 998,9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5"/>
            <a:ext cx="2169748" cy="14089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9674" y="3140968"/>
            <a:ext cx="2167500" cy="9367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3989" y="1872449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14 560,0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808590" y="3260677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20 838,9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84 998,9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39674" y="4221089"/>
            <a:ext cx="2167500" cy="9708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ул. Ленина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9673" y="5343077"/>
            <a:ext cx="2158613" cy="12669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путепровода над железнодорожными путями и автомобильной дорогой, расположенного  по ул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829922" y="4347861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32 000,0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798287" y="5559253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17 600,0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2018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335"/>
              </p:ext>
            </p:extLst>
          </p:nvPr>
        </p:nvGraphicFramePr>
        <p:xfrm>
          <a:off x="832900" y="1844824"/>
          <a:ext cx="7848872" cy="34563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6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141 262,5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122 566,9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2 988,5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7 523,0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7 944,1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50320"/>
              </p:ext>
            </p:extLst>
          </p:nvPr>
        </p:nvGraphicFramePr>
        <p:xfrm>
          <a:off x="467544" y="1340768"/>
          <a:ext cx="823419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864096"/>
                <a:gridCol w="3456382"/>
                <a:gridCol w="792088"/>
                <a:gridCol w="792088"/>
                <a:gridCol w="745360"/>
              </a:tblGrid>
              <a:tr h="594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37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размере не менее 35 % расчетной стоимости жилья)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914, 3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Граждане, проживающие в сельской местности, в том числе молодые семьи и молодые специалисты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31623"/>
              </p:ext>
            </p:extLst>
          </p:nvPr>
        </p:nvGraphicFramePr>
        <p:xfrm>
          <a:off x="467545" y="836712"/>
          <a:ext cx="8162182" cy="509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3"/>
                <a:gridCol w="2448271"/>
                <a:gridCol w="792088"/>
                <a:gridCol w="792088"/>
                <a:gridCol w="745360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78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01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56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финансовую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2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сфере образования: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1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начальных классов (1-4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.),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 так же с 5-11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среди которых есть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опекаемые, инвалиды, многодетные, малообеспеченные, дети с ограниченными возможностями здоровья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Льготное п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итание обучающихся в   муниципальных общеобразовательных учреждениях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42 903,0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2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66843"/>
              </p:ext>
            </p:extLst>
          </p:nvPr>
        </p:nvGraphicFramePr>
        <p:xfrm>
          <a:off x="518345" y="11755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2018 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35702"/>
              </p:ext>
            </p:extLst>
          </p:nvPr>
        </p:nvGraphicFramePr>
        <p:xfrm>
          <a:off x="1516047" y="2204864"/>
          <a:ext cx="7128792" cy="4315597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19 566,9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30 432,6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0681034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5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2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6" y="112474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6365828"/>
              </p:ext>
            </p:extLst>
          </p:nvPr>
        </p:nvGraphicFramePr>
        <p:xfrm>
          <a:off x="934914" y="1124745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8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и основные направления налоговой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на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2018 год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3211633"/>
              </p:ext>
            </p:extLst>
          </p:nvPr>
        </p:nvGraphicFramePr>
        <p:xfrm>
          <a:off x="214283" y="1571615"/>
          <a:ext cx="8712968" cy="496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41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17473</TotalTime>
  <Words>5615</Words>
  <Application>Microsoft Office PowerPoint</Application>
  <PresentationFormat>Экран (4:3)</PresentationFormat>
  <Paragraphs>1290</Paragraphs>
  <Slides>64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Поток</vt:lpstr>
      <vt:lpstr>Лист</vt:lpstr>
      <vt:lpstr>К решению Думы городского округа  Сухой Лог «Об утверждении бюджета городского округа Сухой Лог на 2018 год  и плановый период 2019-2020 годов»</vt:lpstr>
      <vt:lpstr>Презентация PowerPoint</vt:lpstr>
      <vt:lpstr>Основные социально – экономические показатели  городского  округа Сухой Лог</vt:lpstr>
      <vt:lpstr>Презентация PowerPoint</vt:lpstr>
      <vt:lpstr>Объём производства сельскохозяйственной продукции            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Основные направления бюджетной политики и основные направления налоговой политики на 2018 год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Сведения о бюджете городского округа Сухой Лог  на 2018 год и плановый период 2019-2020 годы  в сравнении с другими городами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2018 год </vt:lpstr>
      <vt:lpstr>Структура и доля налоговых доходов бюджета на 2018 год</vt:lpstr>
      <vt:lpstr>Структура и доля неналоговых  доходов бюджета на 2018 год</vt:lpstr>
      <vt:lpstr>Структура и доля безвозмездных поступлений  на 2018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2018 году (проект)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       Одними из наиболее финансово ёмких         муниципальных программ являются следующие: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Оказание услуг в сфере культуры осуществляют: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Направление расходов на физическую культуру  и спорт в 2018 году</vt:lpstr>
      <vt:lpstr>Презентация PowerPoint</vt:lpstr>
      <vt:lpstr>Целевые показатели муниципальной программы</vt:lpstr>
      <vt:lpstr>Презентация PowerPoint</vt:lpstr>
      <vt:lpstr>Расходы на дорожное хозяйство  (дорожный фонд), тыс. руб.</vt:lpstr>
      <vt:lpstr>Презентация PowerPoint</vt:lpstr>
      <vt:lpstr> Расходы бюджета городского округа Сухой Лог с учётом интересов целевых групп</vt:lpstr>
      <vt:lpstr>Презентация PowerPoint</vt:lpstr>
      <vt:lpstr>Объем расходов бюджета  городского округа Сухой Лог  в расчете на одного жителя в 2018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1447</cp:revision>
  <cp:lastPrinted>2017-12-28T06:08:43Z</cp:lastPrinted>
  <dcterms:created xsi:type="dcterms:W3CDTF">2014-02-20T03:04:54Z</dcterms:created>
  <dcterms:modified xsi:type="dcterms:W3CDTF">2018-01-24T05:34:27Z</dcterms:modified>
</cp:coreProperties>
</file>